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handoutMasterIdLst>
    <p:handoutMasterId r:id="rId45"/>
  </p:handoutMasterIdLst>
  <p:sldIdLst>
    <p:sldId id="319" r:id="rId3"/>
    <p:sldId id="256" r:id="rId4"/>
    <p:sldId id="257" r:id="rId5"/>
    <p:sldId id="282" r:id="rId6"/>
    <p:sldId id="329" r:id="rId7"/>
    <p:sldId id="316" r:id="rId8"/>
    <p:sldId id="317" r:id="rId9"/>
    <p:sldId id="296" r:id="rId10"/>
    <p:sldId id="297" r:id="rId11"/>
    <p:sldId id="299" r:id="rId12"/>
    <p:sldId id="264" r:id="rId13"/>
    <p:sldId id="301" r:id="rId14"/>
    <p:sldId id="307" r:id="rId15"/>
    <p:sldId id="311" r:id="rId16"/>
    <p:sldId id="321" r:id="rId17"/>
    <p:sldId id="333" r:id="rId18"/>
    <p:sldId id="318" r:id="rId19"/>
    <p:sldId id="312" r:id="rId20"/>
    <p:sldId id="313" r:id="rId21"/>
    <p:sldId id="336" r:id="rId22"/>
    <p:sldId id="314" r:id="rId23"/>
    <p:sldId id="315" r:id="rId24"/>
    <p:sldId id="306" r:id="rId25"/>
    <p:sldId id="322" r:id="rId26"/>
    <p:sldId id="324" r:id="rId27"/>
    <p:sldId id="325" r:id="rId28"/>
    <p:sldId id="326" r:id="rId29"/>
    <p:sldId id="323" r:id="rId30"/>
    <p:sldId id="338" r:id="rId31"/>
    <p:sldId id="339" r:id="rId32"/>
    <p:sldId id="337" r:id="rId33"/>
    <p:sldId id="308" r:id="rId34"/>
    <p:sldId id="309" r:id="rId35"/>
    <p:sldId id="280" r:id="rId36"/>
    <p:sldId id="285" r:id="rId37"/>
    <p:sldId id="310" r:id="rId38"/>
    <p:sldId id="266" r:id="rId39"/>
    <p:sldId id="330" r:id="rId40"/>
    <p:sldId id="331" r:id="rId41"/>
    <p:sldId id="298"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8966" autoAdjust="0"/>
  </p:normalViewPr>
  <p:slideViewPr>
    <p:cSldViewPr snapToGrid="0">
      <p:cViewPr varScale="1">
        <p:scale>
          <a:sx n="90" d="100"/>
          <a:sy n="90" d="100"/>
        </p:scale>
        <p:origin x="588"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Professional Movers vs. Truck Rental: Long Distance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10/1/2020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16</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33</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34</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38</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39</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40</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41</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10/1/2020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10/1/2020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10/1/2020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10/1/2020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10/1/2020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10/1/2020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10/1/2020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10/1/2020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10/1/2020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10/1/2020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10/1/2020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10/1/2020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2144"/>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9/26/2020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CB932C4-B776-4082-A12E-5B3352BFBE14}"/>
              </a:ext>
            </a:extLst>
          </p:cNvPr>
          <p:cNvSpPr>
            <a:spLocks noGrp="1"/>
          </p:cNvSpPr>
          <p:nvPr>
            <p:ph type="dt" sz="half" idx="2"/>
          </p:nvPr>
        </p:nvSpPr>
        <p:spPr/>
        <p:txBody>
          <a:bodyPr/>
          <a:lstStyle/>
          <a:p>
            <a:fld id="{1C2125F0-7FA3-469A-A5F3-97A56482F02B}" type="datetime1">
              <a:rPr lang="en-US" smtClean="0"/>
              <a:t>10/1/2020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Hayesbc.com</a:t>
            </a:r>
            <a:endParaRPr lang="en-US" dirty="0">
              <a:solidFill>
                <a:schemeClr val="bg1"/>
              </a:solidFill>
            </a:endParaRPr>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10/1/2020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11</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10/1/2020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10;&#10;Description automatically generated">
            <a:extLst>
              <a:ext uri="{FF2B5EF4-FFF2-40B4-BE49-F238E27FC236}">
                <a16:creationId xmlns:a16="http://schemas.microsoft.com/office/drawing/2014/main" id="{0516D66C-B00A-4CFD-9065-A7EDCA4AA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874" y="523069"/>
            <a:ext cx="4936251" cy="5811861"/>
          </a:xfrm>
          <a:prstGeom prst="rect">
            <a:avLst/>
          </a:prstGeom>
        </p:spPr>
      </p:pic>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10/1/2020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10/1/2020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10/1/2020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15</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463645"/>
            <a:ext cx="10515600" cy="1930710"/>
          </a:xfrm>
        </p:spPr>
        <p:txBody>
          <a:bodyPr>
            <a:normAutofit/>
          </a:bodyPr>
          <a:lstStyle/>
          <a:p>
            <a:pPr algn="ctr"/>
            <a:r>
              <a:rPr lang="en-US" sz="3200" dirty="0" err="1"/>
              <a:t>Load.In</a:t>
            </a:r>
            <a:r>
              <a:rPr lang="en-US" sz="3200" dirty="0"/>
              <a:t> </a:t>
            </a:r>
            <a:r>
              <a:rPr lang="en-US" sz="3200" b="1" dirty="0"/>
              <a:t>gives</a:t>
            </a:r>
            <a:r>
              <a:rPr lang="en-US" sz="3200" dirty="0"/>
              <a:t> </a:t>
            </a:r>
            <a:r>
              <a:rPr lang="en-US" sz="3200" b="1" dirty="0"/>
              <a:t>your move a game plan</a:t>
            </a:r>
            <a:r>
              <a:rPr lang="en-US" sz="3200" dirty="0"/>
              <a:t> by using artificial intelligence and computer vision to provide expert-level instructions, tips and tricks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10/1/2020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16</a:t>
            </a:fld>
            <a:endParaRPr lang="en-US" dirty="0"/>
          </a:p>
        </p:txBody>
      </p:sp>
    </p:spTree>
    <p:extLst>
      <p:ext uri="{BB962C8B-B14F-4D97-AF65-F5344CB8AC3E}">
        <p14:creationId xmlns:p14="http://schemas.microsoft.com/office/powerpoint/2010/main" val="74358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10/1/2020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10/1/2020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18</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10/1/2020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Diagram&#10;&#10;Description automatically generated">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103" y="0"/>
            <a:ext cx="7387793" cy="6411433"/>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1203" y="-2144"/>
            <a:ext cx="12192000" cy="6858000"/>
            <a:chOff x="0"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20</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10/1/2020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7169" y="0"/>
            <a:ext cx="9957661" cy="6857999"/>
          </a:xfrm>
          <a:prstGeom prst="rect">
            <a:avLst/>
          </a:prstGeom>
        </p:spPr>
      </p:pic>
    </p:spTree>
    <p:extLst>
      <p:ext uri="{BB962C8B-B14F-4D97-AF65-F5344CB8AC3E}">
        <p14:creationId xmlns:p14="http://schemas.microsoft.com/office/powerpoint/2010/main" val="295076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21</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10/1/2020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22</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10/1/2020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23</a:t>
            </a:fld>
            <a:endParaRPr lang="en-US"/>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10/1/2020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395AEBA4-2501-4699-AFA6-75A9D3930771}"/>
              </a:ext>
            </a:extLst>
          </p:cNvPr>
          <p:cNvSpPr txBox="1"/>
          <p:nvPr/>
        </p:nvSpPr>
        <p:spPr>
          <a:xfrm>
            <a:off x="4315046" y="382772"/>
            <a:ext cx="3561907" cy="707886"/>
          </a:xfrm>
          <a:prstGeom prst="rect">
            <a:avLst/>
          </a:prstGeom>
          <a:noFill/>
        </p:spPr>
        <p:txBody>
          <a:bodyPr wrap="square" rtlCol="0">
            <a:spAutoFit/>
          </a:bodyPr>
          <a:lstStyle/>
          <a:p>
            <a:pPr algn="ctr"/>
            <a:r>
              <a:rPr lang="en-US" sz="4000" dirty="0"/>
              <a:t>MFCD</a:t>
            </a:r>
          </a:p>
        </p:txBody>
      </p:sp>
      <p:pic>
        <p:nvPicPr>
          <p:cNvPr id="17" name="Picture 16" descr="Graphical user interface, application&#10;&#10;Description automatically generated">
            <a:extLst>
              <a:ext uri="{FF2B5EF4-FFF2-40B4-BE49-F238E27FC236}">
                <a16:creationId xmlns:a16="http://schemas.microsoft.com/office/drawing/2014/main" id="{8385CF80-3BAA-4A7F-BB52-4D3CEE8F1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87" y="1181100"/>
            <a:ext cx="10106025" cy="4495800"/>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10/1/2020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24</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25</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10/1/2020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10/1/2020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27</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10/1/2020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10/1/2020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28</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29</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10/1/2020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2785143682"/>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355312"/>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Artificial Intelligence prone to error due to low data.</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Mitigation: Preload test data via internet before application is released.</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UI Design not being user friendly.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Mitigation: Limit design changes per iteration and meet with stakeholders frequently.</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Inability to quickly implement user feedback due to technical complexity.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Mitigation:  Implement high level documentation and best coding practices to mitigation ease of future iterations. </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Current technology being implemented is new and unproven in the field.</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Mitigation: Conduct a beta phase to mitigate risk of critical errors upon release.</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2"/>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10/1/2020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30</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10/1/2020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909310"/>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End user disobeys the instructions given by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Mitigation: Implement an editing feature that allows the end user to change placement of items.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User doesn’t understand how to use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Mitigation: Implement a tutorial on how to use the application and provide suggestions.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User is injured and files a lawsuit due to misuse of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Mitigation: Consult with lawyers to create a strong term of service to protect the end user and customer.</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User is disgruntled with the product.</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Mitigation: Implement a customer feedback feature that allows the users to disclose his/her issues with the applications.</a:t>
            </a:r>
          </a:p>
        </p:txBody>
      </p:sp>
      <p:graphicFrame>
        <p:nvGraphicFramePr>
          <p:cNvPr id="9" name="Table 8">
            <a:extLst>
              <a:ext uri="{FF2B5EF4-FFF2-40B4-BE49-F238E27FC236}">
                <a16:creationId xmlns:a16="http://schemas.microsoft.com/office/drawing/2014/main" id="{F618CD68-28E1-49D7-B9B6-14B979BD75F0}"/>
              </a:ext>
            </a:extLst>
          </p:cNvPr>
          <p:cNvGraphicFramePr>
            <a:graphicFrameLocks noGrp="1"/>
          </p:cNvGraphicFramePr>
          <p:nvPr>
            <p:extLst>
              <p:ext uri="{D42A27DB-BD31-4B8C-83A1-F6EECF244321}">
                <p14:modId xmlns:p14="http://schemas.microsoft.com/office/powerpoint/2010/main" val="167608522"/>
              </p:ext>
            </p:extLst>
          </p:nvPr>
        </p:nvGraphicFramePr>
        <p:xfrm>
          <a:off x="278957" y="834170"/>
          <a:ext cx="6291175" cy="4619660"/>
        </p:xfrm>
        <a:graphic>
          <a:graphicData uri="http://schemas.openxmlformats.org/drawingml/2006/table">
            <a:tbl>
              <a:tblPr firstRow="1" firstCol="1" bandRow="1"/>
              <a:tblGrid>
                <a:gridCol w="758553">
                  <a:extLst>
                    <a:ext uri="{9D8B030D-6E8A-4147-A177-3AD203B41FA5}">
                      <a16:colId xmlns:a16="http://schemas.microsoft.com/office/drawing/2014/main" val="23964120"/>
                    </a:ext>
                  </a:extLst>
                </a:gridCol>
                <a:gridCol w="921101">
                  <a:extLst>
                    <a:ext uri="{9D8B030D-6E8A-4147-A177-3AD203B41FA5}">
                      <a16:colId xmlns:a16="http://schemas.microsoft.com/office/drawing/2014/main" val="3881041737"/>
                    </a:ext>
                  </a:extLst>
                </a:gridCol>
                <a:gridCol w="921101">
                  <a:extLst>
                    <a:ext uri="{9D8B030D-6E8A-4147-A177-3AD203B41FA5}">
                      <a16:colId xmlns:a16="http://schemas.microsoft.com/office/drawing/2014/main" val="2205594500"/>
                    </a:ext>
                  </a:extLst>
                </a:gridCol>
                <a:gridCol w="978293">
                  <a:extLst>
                    <a:ext uri="{9D8B030D-6E8A-4147-A177-3AD203B41FA5}">
                      <a16:colId xmlns:a16="http://schemas.microsoft.com/office/drawing/2014/main" val="2413491925"/>
                    </a:ext>
                  </a:extLst>
                </a:gridCol>
                <a:gridCol w="978293">
                  <a:extLst>
                    <a:ext uri="{9D8B030D-6E8A-4147-A177-3AD203B41FA5}">
                      <a16:colId xmlns:a16="http://schemas.microsoft.com/office/drawing/2014/main" val="731105647"/>
                    </a:ext>
                  </a:extLst>
                </a:gridCol>
                <a:gridCol w="866917">
                  <a:extLst>
                    <a:ext uri="{9D8B030D-6E8A-4147-A177-3AD203B41FA5}">
                      <a16:colId xmlns:a16="http://schemas.microsoft.com/office/drawing/2014/main" val="223629030"/>
                    </a:ext>
                  </a:extLst>
                </a:gridCol>
                <a:gridCol w="866917">
                  <a:extLst>
                    <a:ext uri="{9D8B030D-6E8A-4147-A177-3AD203B41FA5}">
                      <a16:colId xmlns:a16="http://schemas.microsoft.com/office/drawing/2014/main" val="434748574"/>
                    </a:ext>
                  </a:extLst>
                </a:gridCol>
              </a:tblGrid>
              <a:tr h="518309">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5865">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585835">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4985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4474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977523">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pic>
        <p:nvPicPr>
          <p:cNvPr id="11" name="Picture 10">
            <a:extLst>
              <a:ext uri="{FF2B5EF4-FFF2-40B4-BE49-F238E27FC236}">
                <a16:creationId xmlns:a16="http://schemas.microsoft.com/office/drawing/2014/main" id="{E51CD1B3-5FE7-4923-8CC8-8605F066C06D}"/>
              </a:ext>
            </a:extLst>
          </p:cNvPr>
          <p:cNvPicPr>
            <a:picLocks noChangeAspect="1"/>
          </p:cNvPicPr>
          <p:nvPr/>
        </p:nvPicPr>
        <p:blipFill>
          <a:blip r:embed="rId2"/>
          <a:stretch>
            <a:fillRect/>
          </a:stretch>
        </p:blipFill>
        <p:spPr>
          <a:xfrm>
            <a:off x="369228" y="4619252"/>
            <a:ext cx="5945879" cy="745468"/>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10/1/2020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2"/>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10/1/2020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32</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33</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10/1/2020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35</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10/1/2020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36</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10/1/2020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10/1/2020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37</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10/1/2020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38</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39</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10/1/2020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10/1/2020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40</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10/1/2020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41</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10/1/2020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937572"/>
            <a:ext cx="10515600" cy="982856"/>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10/1/2020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10/1/2020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10/1/2020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163395840"/>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BFF40B5-CE23-4B19-AE3D-A1D6467DA160}"/>
              </a:ext>
            </a:extLst>
          </p:cNvPr>
          <p:cNvSpPr>
            <a:spLocks noGrp="1"/>
          </p:cNvSpPr>
          <p:nvPr>
            <p:ph type="dt" sz="half" idx="2"/>
          </p:nvPr>
        </p:nvSpPr>
        <p:spPr/>
        <p:txBody>
          <a:bodyPr/>
          <a:lstStyle/>
          <a:p>
            <a:fld id="{7DC57380-EBCB-4476-9C5C-C3E1B07BC104}" type="datetime1">
              <a:rPr lang="en-US" smtClean="0"/>
              <a:t>10/1/2020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Loading a truck properly requires many considerations including weight distribution and protecting fragile items. </a:t>
            </a:r>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A794C2-1CA9-4484-8AF3-C3622CCF5D4A}"/>
              </a:ext>
            </a:extLst>
          </p:cNvPr>
          <p:cNvSpPr>
            <a:spLocks noGrp="1"/>
          </p:cNvSpPr>
          <p:nvPr>
            <p:ph type="dt" sz="half" idx="2"/>
          </p:nvPr>
        </p:nvSpPr>
        <p:spPr/>
        <p:txBody>
          <a:bodyPr/>
          <a:lstStyle/>
          <a:p>
            <a:fld id="{BF9A250E-0051-4FD7-A933-CEA39FD59123}" type="datetime1">
              <a:rPr lang="en-US" smtClean="0"/>
              <a:t>10/1/2020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3"/>
          </a:xfrm>
        </p:spPr>
        <p:txBody>
          <a:bodyPr>
            <a:noAutofit/>
          </a:bodyPr>
          <a:lstStyle/>
          <a:p>
            <a:pPr algn="ctr"/>
            <a:r>
              <a:rPr lang="en-US" sz="3200" i="1" dirty="0">
                <a:solidFill>
                  <a:srgbClr val="6DD1A1"/>
                </a:solidFill>
              </a:rPr>
              <a:t>Accurately</a:t>
            </a:r>
            <a:r>
              <a:rPr lang="en-US" sz="3200" dirty="0">
                <a:solidFill>
                  <a:srgbClr val="6DD1A1"/>
                </a:solidFill>
              </a:rPr>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1809</TotalTime>
  <Words>2049</Words>
  <Application>Microsoft Office PowerPoint</Application>
  <PresentationFormat>Widescreen</PresentationFormat>
  <Paragraphs>395</Paragraphs>
  <Slides>41</Slides>
  <Notes>32</Notes>
  <HiddenSlides>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41</vt:i4>
      </vt:variant>
    </vt:vector>
  </HeadingPairs>
  <TitlesOfParts>
    <vt:vector size="47"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Loading a truck properly requires many considerations including weight distribution and protecting fragile items. </vt:lpstr>
      <vt:lpstr>Accurately determining how big of a truck to get and how many trips a move will take is difficult. Rental Truck companies base their business model on this!</vt:lpstr>
      <vt:lpstr>Poor packing can result in property damage and in the worst case, a car accident. An estimated 50,000 accidents related to trailer towing occur each year.</vt:lpstr>
      <vt:lpstr>What is the current process?</vt:lpstr>
      <vt:lpstr>PowerPoint Presentation</vt:lpstr>
      <vt:lpstr>PowerPoint Presentation</vt:lpstr>
      <vt:lpstr>PowerPoint Presentation</vt:lpstr>
      <vt:lpstr>Solution Definition</vt:lpstr>
      <vt:lpstr>Load.In gives your move a game plan by using artificial intelligence and computer vision to provide expert-level instructions, tips and tricks on moving day.</vt:lpstr>
      <vt:lpstr>PowerPoint Presentation</vt:lpstr>
      <vt:lpstr>How will the solution help the process?</vt:lpstr>
      <vt:lpstr>PowerPoint Presentation</vt:lpstr>
      <vt:lpstr>PowerPoint Presentation</vt:lpstr>
      <vt:lpstr>PowerPoint Presentation</vt:lpstr>
      <vt:lpstr>PowerPoint Presentation</vt:lpstr>
      <vt:lpstr>PowerPoint Presentation</vt:lpstr>
      <vt:lpstr>Feasibility Analysis</vt:lpstr>
      <vt:lpstr>What Load.In Will Do</vt:lpstr>
      <vt:lpstr>PowerPoint Presentation</vt:lpstr>
      <vt:lpstr>Per the rubric, add “Market analysis &amp; benefits to the customer base” here </vt:lpstr>
      <vt:lpstr>Risks &amp; Mitigation</vt:lpstr>
      <vt:lpstr>PowerPoint Presentation</vt:lpstr>
      <vt:lpstr>PowerPoint Presentation</vt:lpstr>
      <vt:lpstr>PowerPoint Presentation</vt:lpstr>
      <vt:lpstr>What’s the competition like?</vt:lpstr>
      <vt:lpstr>PowerPoint Presentation</vt:lpstr>
      <vt:lpstr>PowerPoint Presentation</vt:lpstr>
      <vt:lpstr>Sources:</vt:lpstr>
      <vt:lpstr>Glossary:</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Chris Cruise</cp:lastModifiedBy>
  <cp:revision>130</cp:revision>
  <dcterms:created xsi:type="dcterms:W3CDTF">2020-09-10T01:29:18Z</dcterms:created>
  <dcterms:modified xsi:type="dcterms:W3CDTF">2020-10-01T13:51:16Z</dcterms:modified>
</cp:coreProperties>
</file>